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2" r:id="rId3"/>
    <p:sldId id="304" r:id="rId4"/>
    <p:sldId id="305" r:id="rId5"/>
    <p:sldId id="306" r:id="rId6"/>
    <p:sldId id="307" r:id="rId7"/>
    <p:sldId id="308" r:id="rId8"/>
    <p:sldId id="261" r:id="rId9"/>
    <p:sldId id="309" r:id="rId10"/>
    <p:sldId id="310" r:id="rId11"/>
    <p:sldId id="291" r:id="rId12"/>
    <p:sldId id="293" r:id="rId13"/>
    <p:sldId id="294" r:id="rId14"/>
    <p:sldId id="311" r:id="rId15"/>
    <p:sldId id="312" r:id="rId16"/>
    <p:sldId id="313" r:id="rId17"/>
    <p:sldId id="31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8736" autoAdjust="0"/>
  </p:normalViewPr>
  <p:slideViewPr>
    <p:cSldViewPr>
      <p:cViewPr varScale="1">
        <p:scale>
          <a:sx n="102" d="100"/>
          <a:sy n="10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5D3A968-7BDA-4661-A5EA-4F2C970A2D38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3B9C5D9-BBD1-447B-9F8E-F781D79CF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643998" cy="314270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Организация «школьной службы примирения</a:t>
            </a:r>
            <a:r>
              <a:rPr lang="ru-RU" sz="3600" smtClean="0"/>
              <a:t>» </a:t>
            </a:r>
            <a:r>
              <a:rPr lang="ru-RU" sz="3600" smtClean="0"/>
              <a:t>в МБ НОУ «Лицей №111»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smtClean="0"/>
              <a:t>Устинова О.А., канд. психол.н., доцент каф. </a:t>
            </a:r>
            <a:r>
              <a:rPr lang="ru-RU" sz="2800" i="1" dirty="0" err="1" smtClean="0"/>
              <a:t>ПиОП</a:t>
            </a:r>
            <a:r>
              <a:rPr lang="ru-RU" sz="2800" i="1" dirty="0" smtClean="0"/>
              <a:t>, КГПИ </a:t>
            </a:r>
            <a:r>
              <a:rPr lang="ru-RU" sz="2800" i="1" dirty="0" err="1" smtClean="0"/>
              <a:t>КемГУ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6564640"/>
            <a:ext cx="4953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Users\Comp\Desktop\для видео\mediationjpg_16570957188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«Лучший уголок медиации»</a:t>
            </a:r>
            <a:endParaRPr lang="ru-RU" dirty="0"/>
          </a:p>
        </p:txBody>
      </p:sp>
      <p:pic>
        <p:nvPicPr>
          <p:cNvPr id="1026" name="Picture 2" descr="https://sun9-37.userapi.com/impg/4eqtk08zD6Ai8Il7CwH61YqO9x2gfwWOkMgjOA/PdvA9WAgGv4.jpg?size=963x1280&amp;quality=95&amp;sign=222be8dd75278825e3d567eee465c826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2205252"/>
            <a:ext cx="340507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1.userapi.com/impg/K6QpYB3jcXIEWNpp_Kx_kyOa0r1VhyvyutAcSQ/_USawdiZRuo.jpg?size=963x1280&amp;quality=95&amp;sign=8f9049df8bf783dfaa698f12b1eb121e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60" y="2249488"/>
            <a:ext cx="340507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1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cuments\lsTkVme3G2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6858000"/>
          </a:xfrm>
          <a:prstGeom prst="rect">
            <a:avLst/>
          </a:prstGeom>
          <a:noFill/>
        </p:spPr>
      </p:pic>
      <p:pic>
        <p:nvPicPr>
          <p:cNvPr id="2051" name="Picture 3" descr="C:\Users\Admin\Documents\R1XXYvSPzV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507209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Милосердие, сострадание и прощение как траектория медиации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32038"/>
            <a:ext cx="3816424" cy="4525962"/>
          </a:xfrm>
        </p:spPr>
      </p:pic>
      <p:pic>
        <p:nvPicPr>
          <p:cNvPr id="3074" name="Picture 2" descr="C:\Users\Admin\Documents\Lbr0PbnYm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4429124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33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Пространство примирения и прощения в детской субкультуре (акция открытия ковра мира)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cuments\BAjRhjk_M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30"/>
            <a:ext cx="4643438" cy="4643470"/>
          </a:xfrm>
          <a:prstGeom prst="rect">
            <a:avLst/>
          </a:prstGeom>
          <a:noFill/>
        </p:spPr>
      </p:pic>
      <p:pic>
        <p:nvPicPr>
          <p:cNvPr id="4099" name="Picture 3" descr="C:\Users\Admin\Documents\sFz9hUk-m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14554"/>
            <a:ext cx="4714908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Всероссийский форум практической психологии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секции «Практическая медиация в системе образования»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0688"/>
            <a:ext cx="5102225" cy="5904656"/>
          </a:xfrm>
        </p:spPr>
      </p:pic>
    </p:spTree>
    <p:extLst>
      <p:ext uri="{BB962C8B-B14F-4D97-AF65-F5344CB8AC3E}">
        <p14:creationId xmlns:p14="http://schemas.microsoft.com/office/powerpoint/2010/main" val="1092962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769337"/>
            <a:ext cx="3383280" cy="150753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 международным участием конкурс проектов «Юный медиатор»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780927"/>
            <a:ext cx="3383280" cy="384751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: Прощение – выход из конфликта (Диплом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un9-42.userapi.com/LyfyxtZaMhzgFVXF7_uaVv6qv-x2mH9Tl3HgQg/ZharNABXDH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769337"/>
            <a:ext cx="4386831" cy="585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37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sun9-42.userapi.com/LyfyxtZaMhzgFVXF7_uaVv6qv-x2mH9Tl3HgQg/ZharNABXD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643248"/>
            <a:ext cx="4536504" cy="695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15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 международным участием форум медиации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420887"/>
            <a:ext cx="3383280" cy="420755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– путь к диалогу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76288"/>
            <a:ext cx="4104456" cy="5852159"/>
          </a:xfrm>
        </p:spPr>
      </p:pic>
    </p:spTree>
    <p:extLst>
      <p:ext uri="{BB962C8B-B14F-4D97-AF65-F5344CB8AC3E}">
        <p14:creationId xmlns:p14="http://schemas.microsoft.com/office/powerpoint/2010/main" val="358054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1584176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Школьная служба примирения Мб НОУ «Лицей №111»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4464495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/>
              <a:t>Цель службы: </a:t>
            </a:r>
            <a:r>
              <a:rPr lang="ru-RU" sz="2200" dirty="0"/>
              <a:t>способствовать складыванию и развитию в школьном сообществе способности к взаимопониманию, к мирному разрешению споров и конфликтных ситуаций и закреплению этого как культурной традиции.</a:t>
            </a:r>
          </a:p>
          <a:p>
            <a:r>
              <a:rPr lang="ru-RU" sz="2200" b="1" dirty="0"/>
              <a:t>Направления службы: </a:t>
            </a:r>
            <a:endParaRPr lang="ru-RU" sz="2200" dirty="0"/>
          </a:p>
          <a:p>
            <a:r>
              <a:rPr lang="ru-RU" sz="2200" dirty="0"/>
              <a:t>- проведение просветительской работы (в отношении) среди учеников, их родителей и педагогического состава;</a:t>
            </a:r>
          </a:p>
          <a:p>
            <a:r>
              <a:rPr lang="ru-RU" sz="2200" dirty="0"/>
              <a:t>- разрешение разнообразных и разнонаправленных конфликтов, возникающих в образовательном учреждении;</a:t>
            </a:r>
          </a:p>
          <a:p>
            <a:r>
              <a:rPr lang="ru-RU" sz="2200" dirty="0"/>
              <a:t>- предотвращение возникновения конфликтов;</a:t>
            </a:r>
          </a:p>
          <a:p>
            <a:r>
              <a:rPr lang="ru-RU" sz="2200" dirty="0"/>
              <a:t>- формирование коммуникативных умений у детей и подростков, педагогов, родителей;</a:t>
            </a:r>
          </a:p>
          <a:p>
            <a:r>
              <a:rPr lang="ru-RU" sz="2200" dirty="0"/>
              <a:t>- приобщение к социокультурным способам разрешения конфликтных ситуаций (прощение и примирение и т.д.) посредством «со-бытийного» диалога детской и взрослой субкультур.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41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1584176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Школьная служба примирения Мб НОУ «Лицей №111»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44644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Задачи службы:</a:t>
            </a:r>
          </a:p>
          <a:p>
            <a:r>
              <a:rPr lang="ru-RU" dirty="0"/>
              <a:t>- проведение программ восстановительного разрешения споров и конфликтов между их участниками;</a:t>
            </a:r>
          </a:p>
          <a:p>
            <a:r>
              <a:rPr lang="ru-RU" dirty="0"/>
              <a:t>- обучение учащихся и других участников образовательного процесса методам урегулирования конфликтов и осознания ответственности;</a:t>
            </a:r>
          </a:p>
          <a:p>
            <a:r>
              <a:rPr lang="ru-RU" dirty="0"/>
              <a:t>- организация просветительских мероприятий и информирование участников образовательного процесса о миссии, принципах и технологии восстановительной медиации;</a:t>
            </a:r>
          </a:p>
          <a:p>
            <a:r>
              <a:rPr lang="ru-RU" dirty="0"/>
              <a:t>-приобщение к способам разрешения конфликтов </a:t>
            </a:r>
            <a:r>
              <a:rPr lang="ru-RU" dirty="0" err="1"/>
              <a:t>посредствоо</a:t>
            </a:r>
            <a:r>
              <a:rPr lang="ru-RU" dirty="0"/>
              <a:t> социокультурного диалога;</a:t>
            </a:r>
          </a:p>
          <a:p>
            <a:r>
              <a:rPr lang="ru-RU" dirty="0"/>
              <a:t>- расширение отношений с научными институтами для разработки технологий восстановительной медиации.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33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1368152"/>
          </a:xfrm>
        </p:spPr>
        <p:txBody>
          <a:bodyPr/>
          <a:lstStyle/>
          <a:p>
            <a:r>
              <a:rPr lang="ru-RU" sz="2800" dirty="0">
                <a:effectLst/>
              </a:rPr>
              <a:t>Основные функции школьной службы примирения.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432047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1.Восстановительная</a:t>
            </a:r>
            <a:r>
              <a:rPr lang="ru-RU" dirty="0"/>
              <a:t> – восстановление статуса пострадавшего и обидчика в обществе, отношений между ними и в школьном сообществе.</a:t>
            </a:r>
          </a:p>
          <a:p>
            <a:r>
              <a:rPr lang="ru-RU" b="1" dirty="0"/>
              <a:t>2.Образовательная</a:t>
            </a:r>
            <a:r>
              <a:rPr lang="ru-RU" dirty="0"/>
              <a:t> – повышение коммуникативной компетентности учащихся и педагогов, родителей.</a:t>
            </a:r>
          </a:p>
          <a:p>
            <a:r>
              <a:rPr lang="ru-RU" b="1" dirty="0"/>
              <a:t>3.Воспитательная</a:t>
            </a:r>
            <a:r>
              <a:rPr lang="ru-RU" dirty="0"/>
              <a:t> – развитие ответственного отношения за свое поведение, осознание </a:t>
            </a:r>
            <a:r>
              <a:rPr lang="ru-RU" dirty="0" err="1"/>
              <a:t>ценностности</a:t>
            </a:r>
            <a:r>
              <a:rPr lang="ru-RU" dirty="0"/>
              <a:t> отношений «Я и Другой».</a:t>
            </a:r>
          </a:p>
          <a:p>
            <a:r>
              <a:rPr lang="ru-RU" b="1" dirty="0"/>
              <a:t>4.Профилактическая</a:t>
            </a:r>
            <a:r>
              <a:rPr lang="ru-RU" dirty="0"/>
              <a:t> – предотвращение конфликтов.</a:t>
            </a:r>
          </a:p>
          <a:p>
            <a:r>
              <a:rPr lang="ru-RU" b="1" dirty="0"/>
              <a:t>5.Социокультурная</a:t>
            </a:r>
            <a:r>
              <a:rPr lang="ru-RU" dirty="0"/>
              <a:t> – приобщение участников образовательного процесса к социокультурным ценностям, являющимися основой миролюбивого разрешения конфликтов.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4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8"/>
            <a:ext cx="7772400" cy="1296143"/>
          </a:xfrm>
        </p:spPr>
        <p:txBody>
          <a:bodyPr/>
          <a:lstStyle/>
          <a:p>
            <a:r>
              <a:rPr lang="ru-RU" sz="4000" dirty="0">
                <a:effectLst/>
              </a:rPr>
              <a:t>Принципы медиации: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6831"/>
            <a:ext cx="7772400" cy="3240361"/>
          </a:xfrm>
        </p:spPr>
        <p:txBody>
          <a:bodyPr/>
          <a:lstStyle/>
          <a:p>
            <a:r>
              <a:rPr lang="ru-RU" dirty="0"/>
              <a:t>- добровольность;</a:t>
            </a:r>
          </a:p>
          <a:p>
            <a:r>
              <a:rPr lang="ru-RU" dirty="0"/>
              <a:t>- информированность;</a:t>
            </a:r>
          </a:p>
          <a:p>
            <a:r>
              <a:rPr lang="ru-RU" dirty="0"/>
              <a:t>- нейтральность;</a:t>
            </a:r>
          </a:p>
          <a:p>
            <a:r>
              <a:rPr lang="ru-RU" dirty="0"/>
              <a:t>- конфиденциальность;</a:t>
            </a:r>
          </a:p>
          <a:p>
            <a:r>
              <a:rPr lang="ru-RU" dirty="0"/>
              <a:t>- ответственность сторон;</a:t>
            </a:r>
          </a:p>
          <a:p>
            <a:r>
              <a:rPr lang="ru-RU" dirty="0"/>
              <a:t>- уважение к другому;</a:t>
            </a:r>
          </a:p>
          <a:p>
            <a:r>
              <a:rPr lang="ru-RU" dirty="0"/>
              <a:t>- стремление к диалогу.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15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медиация в системе образования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(180 ч.)</a:t>
            </a:r>
          </a:p>
          <a:p>
            <a:pPr marL="580644" indent="-571500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КГПИ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КемГУ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0644" indent="-571500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МБ НОУ «Лицей 111»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1" y="776288"/>
            <a:ext cx="4388643" cy="5851525"/>
          </a:xfrm>
        </p:spPr>
      </p:pic>
    </p:spTree>
    <p:extLst>
      <p:ext uri="{BB962C8B-B14F-4D97-AF65-F5344CB8AC3E}">
        <p14:creationId xmlns:p14="http://schemas.microsoft.com/office/powerpoint/2010/main" val="36350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764704"/>
            <a:ext cx="3383280" cy="121509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школьной медиации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16 ноября 2022 г.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11.00 – 13.00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Модераторы: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Марина Владимировна Полюшко – директор МБ НОУ «Лицей №111»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Ольга Анатольевна Устинова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канд.психол.н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., доцент каф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ПиОП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КГПИ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КемГУ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», куратор службы примирения МБ НОУ «Лицей №111»</a:t>
            </a:r>
          </a:p>
          <a:p>
            <a:endParaRPr lang="ru-RU" dirty="0"/>
          </a:p>
        </p:txBody>
      </p:sp>
      <p:pic>
        <p:nvPicPr>
          <p:cNvPr id="5" name="Picture 2" descr="C:\Users\Admin\Desktop\Конгресс\v1-Квадрат-EN-2022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688"/>
            <a:ext cx="5102225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90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Прощение и конфликт (родители, педагоги, дети)</a:t>
            </a:r>
            <a:endParaRPr lang="ru-RU" dirty="0"/>
          </a:p>
        </p:txBody>
      </p:sp>
      <p:pic>
        <p:nvPicPr>
          <p:cNvPr id="2050" name="Picture 2" descr="C:\Users\Admin\Desktop\центр МИР\прощение и мир\eU_1IXyNUM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6929486" cy="45005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медиации</a:t>
            </a:r>
            <a:endParaRPr lang="ru-RU" dirty="0"/>
          </a:p>
        </p:txBody>
      </p:sp>
      <p:pic>
        <p:nvPicPr>
          <p:cNvPr id="5" name="Picture 4" descr="https://sun9-48.userapi.com/D-fvzN2In4GC-6axm_XgSoo4nDxRlZ0W3DKJOQ/m91AB34_VN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2209800"/>
            <a:ext cx="3394471" cy="4525962"/>
          </a:xfrm>
          <a:prstGeom prst="rect">
            <a:avLst/>
          </a:prstGeom>
          <a:noFill/>
        </p:spPr>
      </p:pic>
      <p:pic>
        <p:nvPicPr>
          <p:cNvPr id="6" name="Picture 2" descr="C:\Users\Admin\Desktop\прощение\1575620645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9122" y="2216548"/>
            <a:ext cx="4287677" cy="4519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46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283</TotalTime>
  <Words>466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Georgia</vt:lpstr>
      <vt:lpstr>Times New Roman</vt:lpstr>
      <vt:lpstr>Trebuchet MS</vt:lpstr>
      <vt:lpstr>Wingdings 2</vt:lpstr>
      <vt:lpstr>Городская</vt:lpstr>
      <vt:lpstr>Организация «школьной службы примирения» в МБ НОУ «Лицей №111» Устинова О.А., канд. психол.н., доцент каф. ПиОП, КГПИ КемГУ</vt:lpstr>
      <vt:lpstr>Школьная служба примирения Мб НОУ «Лицей №111» </vt:lpstr>
      <vt:lpstr>Школьная служба примирения Мб НОУ «Лицей №111» </vt:lpstr>
      <vt:lpstr>Основные функции школьной службы примирения. </vt:lpstr>
      <vt:lpstr>Принципы медиации: </vt:lpstr>
      <vt:lpstr>Курсы повышения квалификации</vt:lpstr>
      <vt:lpstr>Современные технологии школьной медиации</vt:lpstr>
      <vt:lpstr>Прощение и конфликт (родители, педагоги, дети)</vt:lpstr>
      <vt:lpstr>Уголок медиации</vt:lpstr>
      <vt:lpstr>Конкурс «Лучший уголок медиации»</vt:lpstr>
      <vt:lpstr>Презентация PowerPoint</vt:lpstr>
      <vt:lpstr>Милосердие, сострадание и прощение как траектория медиации </vt:lpstr>
      <vt:lpstr>Пространство примирения и прощения в детской субкультуре (акция открытия ковра мира)</vt:lpstr>
      <vt:lpstr>Всероссийский форум практической психологии</vt:lpstr>
      <vt:lpstr>Всероссийский с международным участием конкурс проектов «Юный медиатор»</vt:lpstr>
      <vt:lpstr>Презентация PowerPoint</vt:lpstr>
      <vt:lpstr>Всероссийский с международным участием форум медиации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социокультурного и духовно-нравственного развития человека «МИР»</dc:title>
  <dc:creator>Admin</dc:creator>
  <cp:lastModifiedBy>RePack by Diakov</cp:lastModifiedBy>
  <cp:revision>41</cp:revision>
  <dcterms:created xsi:type="dcterms:W3CDTF">2019-11-28T16:41:08Z</dcterms:created>
  <dcterms:modified xsi:type="dcterms:W3CDTF">2023-02-04T16:22:02Z</dcterms:modified>
</cp:coreProperties>
</file>